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59" r:id="rId9"/>
    <p:sldId id="260" r:id="rId10"/>
    <p:sldId id="261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7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932E19-A34B-4D63-B12F-A94903954AA9}" type="doc">
      <dgm:prSet loTypeId="urn:microsoft.com/office/officeart/2008/layout/BendingPictureSemiTransparentText" loCatId="picture" qsTypeId="urn:microsoft.com/office/officeart/2005/8/quickstyle/simple1" qsCatId="simple" csTypeId="urn:microsoft.com/office/officeart/2005/8/colors/accent1_2" csCatId="accent1" phldr="1"/>
      <dgm:spPr/>
    </dgm:pt>
    <dgm:pt modelId="{69D01AD5-F43C-4676-943C-14ACFD195FB5}">
      <dgm:prSet phldrT="[Tekst]"/>
      <dgm:spPr/>
      <dgm:t>
        <a:bodyPr/>
        <a:lstStyle/>
        <a:p>
          <a:endParaRPr lang="pl-PL" dirty="0"/>
        </a:p>
      </dgm:t>
    </dgm:pt>
    <dgm:pt modelId="{8571F361-A31A-41E1-9AA3-79F9DE42FD32}" type="parTrans" cxnId="{7E650D12-3B4D-41E1-8F60-091C700B79E6}">
      <dgm:prSet/>
      <dgm:spPr/>
      <dgm:t>
        <a:bodyPr/>
        <a:lstStyle/>
        <a:p>
          <a:endParaRPr lang="pl-PL"/>
        </a:p>
      </dgm:t>
    </dgm:pt>
    <dgm:pt modelId="{3E66042F-3A89-4FEC-81FD-B1259BB220E3}" type="sibTrans" cxnId="{7E650D12-3B4D-41E1-8F60-091C700B79E6}">
      <dgm:prSet/>
      <dgm:spPr/>
      <dgm:t>
        <a:bodyPr/>
        <a:lstStyle/>
        <a:p>
          <a:endParaRPr lang="pl-PL"/>
        </a:p>
      </dgm:t>
    </dgm:pt>
    <dgm:pt modelId="{438E48A2-2047-428D-9CC1-5AEDF87CCCEF}" type="pres">
      <dgm:prSet presAssocID="{DA932E19-A34B-4D63-B12F-A94903954AA9}" presName="Name0" presStyleCnt="0">
        <dgm:presLayoutVars>
          <dgm:dir/>
          <dgm:resizeHandles val="exact"/>
        </dgm:presLayoutVars>
      </dgm:prSet>
      <dgm:spPr/>
    </dgm:pt>
    <dgm:pt modelId="{0DC592F7-A29E-4FB1-809B-ED9C468F058B}" type="pres">
      <dgm:prSet presAssocID="{69D01AD5-F43C-4676-943C-14ACFD195FB5}" presName="composite" presStyleCnt="0"/>
      <dgm:spPr/>
    </dgm:pt>
    <dgm:pt modelId="{CC633A82-2080-4DFF-ADF3-31333CB4C3F3}" type="pres">
      <dgm:prSet presAssocID="{69D01AD5-F43C-4676-943C-14ACFD195FB5}" presName="rect1" presStyleLbl="bgShp" presStyleIdx="0" presStyleCnt="1" custScaleX="139068" custScaleY="110226" custLinFactNeighborX="747" custLinFactNeighborY="-13521"/>
      <dgm:spPr/>
      <dgm:t>
        <a:bodyPr/>
        <a:lstStyle/>
        <a:p>
          <a:endParaRPr lang="pl-PL"/>
        </a:p>
      </dgm:t>
    </dgm:pt>
    <dgm:pt modelId="{16CAB515-521C-4F20-969E-4B345546F6CD}" type="pres">
      <dgm:prSet presAssocID="{69D01AD5-F43C-4676-943C-14ACFD195FB5}" presName="rect2" presStyleLbl="trBgShp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CD388B2-C08E-4716-B0A4-259422368B1C}" type="presOf" srcId="{69D01AD5-F43C-4676-943C-14ACFD195FB5}" destId="{16CAB515-521C-4F20-969E-4B345546F6CD}" srcOrd="0" destOrd="0" presId="urn:microsoft.com/office/officeart/2008/layout/BendingPictureSemiTransparentText"/>
    <dgm:cxn modelId="{AEEF4610-DFBF-4382-BA7E-5F714F3EDE29}" type="presOf" srcId="{DA932E19-A34B-4D63-B12F-A94903954AA9}" destId="{438E48A2-2047-428D-9CC1-5AEDF87CCCEF}" srcOrd="0" destOrd="0" presId="urn:microsoft.com/office/officeart/2008/layout/BendingPictureSemiTransparentText"/>
    <dgm:cxn modelId="{7E650D12-3B4D-41E1-8F60-091C700B79E6}" srcId="{DA932E19-A34B-4D63-B12F-A94903954AA9}" destId="{69D01AD5-F43C-4676-943C-14ACFD195FB5}" srcOrd="0" destOrd="0" parTransId="{8571F361-A31A-41E1-9AA3-79F9DE42FD32}" sibTransId="{3E66042F-3A89-4FEC-81FD-B1259BB220E3}"/>
    <dgm:cxn modelId="{202C00DD-0F65-4E93-8675-6393953A52A0}" type="presParOf" srcId="{438E48A2-2047-428D-9CC1-5AEDF87CCCEF}" destId="{0DC592F7-A29E-4FB1-809B-ED9C468F058B}" srcOrd="0" destOrd="0" presId="urn:microsoft.com/office/officeart/2008/layout/BendingPictureSemiTransparentText"/>
    <dgm:cxn modelId="{05155FE4-51E1-4698-BD09-68C7CB3294AD}" type="presParOf" srcId="{0DC592F7-A29E-4FB1-809B-ED9C468F058B}" destId="{CC633A82-2080-4DFF-ADF3-31333CB4C3F3}" srcOrd="0" destOrd="0" presId="urn:microsoft.com/office/officeart/2008/layout/BendingPictureSemiTransparentText"/>
    <dgm:cxn modelId="{126A1A0A-13C6-43F5-AA82-18BF0ECABD2C}" type="presParOf" srcId="{0DC592F7-A29E-4FB1-809B-ED9C468F058B}" destId="{16CAB515-521C-4F20-969E-4B345546F6CD}" srcOrd="1" destOrd="0" presId="urn:microsoft.com/office/officeart/2008/layout/BendingPictureSemiTransparent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633A82-2080-4DFF-ADF3-31333CB4C3F3}">
      <dsp:nvSpPr>
        <dsp:cNvPr id="0" name=""/>
        <dsp:cNvSpPr/>
      </dsp:nvSpPr>
      <dsp:spPr>
        <a:xfrm>
          <a:off x="2039" y="0"/>
          <a:ext cx="3454344" cy="2346731"/>
        </a:xfrm>
        <a:prstGeom prst="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CAB515-521C-4F20-969E-4B345546F6CD}">
      <dsp:nvSpPr>
        <dsp:cNvPr id="0" name=""/>
        <dsp:cNvSpPr/>
      </dsp:nvSpPr>
      <dsp:spPr>
        <a:xfrm>
          <a:off x="486229" y="1721947"/>
          <a:ext cx="2483925" cy="510964"/>
        </a:xfrm>
        <a:prstGeom prst="rect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700" kern="1200" dirty="0"/>
        </a:p>
      </dsp:txBody>
      <dsp:txXfrm>
        <a:off x="486229" y="1721947"/>
        <a:ext cx="2483925" cy="510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endingPictureSemiTransparentText">
  <dgm:title val=""/>
  <dgm:desc val=""/>
  <dgm:catLst>
    <dgm:cat type="picture" pri="7000"/>
    <dgm:cat type="pictureconvert" pri="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1.19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1667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"/>
          <dgm:constr type="w" for="ch" forName="rect1" refType="w"/>
          <dgm:constr type="h" for="ch" forName="rect1" refType="h"/>
          <dgm:constr type="l" for="ch" forName="rect2" refType="w" fact="0"/>
          <dgm:constr type="t" for="ch" forName="rect2" refType="h" fact="0.7"/>
          <dgm:constr type="w" for="ch" forName="rect2" refType="w"/>
          <dgm:constr type="h" for="ch" forName="rect2" refType="h" fact="0.24"/>
        </dgm:constrLst>
        <dgm:layoutNode name="rect1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rect2" styleLbl="trBgShp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5595-1E57-41C7-9F62-F3A42A2E0BDD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0A9D-91FF-490C-A595-025641BB03CF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5595-1E57-41C7-9F62-F3A42A2E0BDD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0A9D-91FF-490C-A595-025641BB03C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5595-1E57-41C7-9F62-F3A42A2E0BDD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0A9D-91FF-490C-A595-025641BB03C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5595-1E57-41C7-9F62-F3A42A2E0BDD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0A9D-91FF-490C-A595-025641BB03CF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5595-1E57-41C7-9F62-F3A42A2E0BDD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0A9D-91FF-490C-A595-025641BB03C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5595-1E57-41C7-9F62-F3A42A2E0BDD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0A9D-91FF-490C-A595-025641BB03CF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5595-1E57-41C7-9F62-F3A42A2E0BDD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0A9D-91FF-490C-A595-025641BB03CF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5595-1E57-41C7-9F62-F3A42A2E0BDD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0A9D-91FF-490C-A595-025641BB03C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5595-1E57-41C7-9F62-F3A42A2E0BDD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0A9D-91FF-490C-A595-025641BB03C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5595-1E57-41C7-9F62-F3A42A2E0BDD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0A9D-91FF-490C-A595-025641BB03C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C5595-1E57-41C7-9F62-F3A42A2E0BDD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10A9D-91FF-490C-A595-025641BB03CF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B0C5595-1E57-41C7-9F62-F3A42A2E0BDD}" type="datetimeFigureOut">
              <a:rPr lang="pl-PL" smtClean="0"/>
              <a:t>15.03.2018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7C10A9D-91FF-490C-A595-025641BB03C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klubinteligencjipolskiej.pl/wp-content/uploads/sites/2/2017/06/Autyzm-3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76656" y="4725145"/>
            <a:ext cx="432048" cy="1209520"/>
          </a:xfrm>
        </p:spPr>
        <p:txBody>
          <a:bodyPr>
            <a:normAutofit/>
          </a:bodyPr>
          <a:lstStyle/>
          <a:p>
            <a:pPr algn="ctr"/>
            <a:endParaRPr lang="pl-PL" sz="800" b="1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" y="260648"/>
            <a:ext cx="8964488" cy="6597352"/>
          </a:xfrm>
        </p:spPr>
        <p:txBody>
          <a:bodyPr/>
          <a:lstStyle/>
          <a:p>
            <a:pPr marL="182880" indent="0" algn="ctr">
              <a:buNone/>
            </a:pPr>
            <a:r>
              <a:rPr lang="pl-PL" dirty="0" smtClean="0"/>
              <a:t>Oswoić autyzm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1050" dirty="0"/>
              <a:t/>
            </a:r>
            <a:br>
              <a:rPr lang="pl-PL" sz="1050" dirty="0"/>
            </a:br>
            <a:r>
              <a:rPr lang="pl-PL" sz="1050" dirty="0" smtClean="0"/>
              <a:t/>
            </a:r>
            <a:br>
              <a:rPr lang="pl-PL" sz="1050" dirty="0" smtClean="0"/>
            </a:br>
            <a:r>
              <a:rPr lang="pl-PL" sz="1050" dirty="0"/>
              <a:t/>
            </a:r>
            <a:br>
              <a:rPr lang="pl-PL" sz="1050" dirty="0"/>
            </a:br>
            <a:r>
              <a:rPr lang="pl-PL" sz="1050" dirty="0" smtClean="0"/>
              <a:t/>
            </a:r>
            <a:br>
              <a:rPr lang="pl-PL" sz="1050" dirty="0" smtClean="0"/>
            </a:br>
            <a:r>
              <a:rPr lang="pl-PL" sz="1050" dirty="0"/>
              <a:t/>
            </a:r>
            <a:br>
              <a:rPr lang="pl-PL" sz="1050" dirty="0"/>
            </a:br>
            <a:r>
              <a:rPr lang="pl-PL" sz="1050" dirty="0" smtClean="0"/>
              <a:t/>
            </a:r>
            <a:br>
              <a:rPr lang="pl-PL" sz="1050" dirty="0" smtClean="0"/>
            </a:br>
            <a:r>
              <a:rPr lang="pl-PL" sz="1050" dirty="0"/>
              <a:t/>
            </a:r>
            <a:br>
              <a:rPr lang="pl-PL" sz="1050" dirty="0"/>
            </a:br>
            <a:r>
              <a:rPr lang="pl-PL" sz="1050" dirty="0" smtClean="0"/>
              <a:t/>
            </a:r>
            <a:br>
              <a:rPr lang="pl-PL" sz="1050" dirty="0" smtClean="0"/>
            </a:br>
            <a:r>
              <a:rPr lang="pl-PL" sz="2000" dirty="0" smtClean="0"/>
              <a:t>Przygotowała: Ewa Marchlewska</a:t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>2018rok</a:t>
            </a:r>
            <a:endParaRPr lang="pl-PL" sz="2000" dirty="0"/>
          </a:p>
        </p:txBody>
      </p:sp>
      <p:pic>
        <p:nvPicPr>
          <p:cNvPr id="5" name="Obraz 4" descr="Autyzm - 3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45595"/>
            <a:ext cx="5766435" cy="3056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653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79512" y="1196753"/>
            <a:ext cx="8964487" cy="5661247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179512" y="1"/>
            <a:ext cx="8964487" cy="1196752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3" y="2"/>
            <a:ext cx="9096155" cy="6896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028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759"/>
            <a:ext cx="8712968" cy="736945"/>
          </a:xfrm>
        </p:spPr>
        <p:txBody>
          <a:bodyPr/>
          <a:lstStyle/>
          <a:p>
            <a:r>
              <a:rPr lang="pl-PL" sz="3200" dirty="0" smtClean="0">
                <a:solidFill>
                  <a:srgbClr val="FF0000"/>
                </a:solidFill>
              </a:rPr>
              <a:t>Jak postępować z dzieckiem z autyzmem?</a:t>
            </a:r>
            <a:endParaRPr lang="pl-PL" sz="3200" dirty="0">
              <a:solidFill>
                <a:srgbClr val="FF000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pPr algn="l"/>
            <a:r>
              <a:rPr lang="pl-PL" sz="2600" dirty="0" smtClean="0"/>
              <a:t>Nie </a:t>
            </a:r>
            <a:r>
              <a:rPr lang="pl-PL" sz="2600" dirty="0"/>
              <a:t>ma leczenia dla osób z autyzmem, ale można nauczyć się z nimi żyć i pomóc im przystosować się do świata. Chociaż często są to osoby słodkie,  bywają też bardzo trudne. Trzeba wiedzieć, jak do nich podejść. Uczyć, ale nie zmuszać. Respektować ich przestrzeń </a:t>
            </a: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>i </a:t>
            </a:r>
            <a:r>
              <a:rPr lang="pl-PL" sz="2600" dirty="0"/>
              <a:t>upodobania. Powoli wyciągać z nich to, co najlepsze. Otwierać nie za szybko na świat, jeśli się boją wychodzić </a:t>
            </a: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>z </a:t>
            </a:r>
            <a:r>
              <a:rPr lang="pl-PL" sz="2600" dirty="0"/>
              <a:t>domu. Bo oni nie lubią zmian, ale wprowadzane powoli będą akceptowane. Niektórzy są całkiem samodzielni ale np. mogą nie lubić spotkań twarzą w twarz i tzw. rozmów </a:t>
            </a: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>o </a:t>
            </a:r>
            <a:r>
              <a:rPr lang="pl-PL" sz="2600" dirty="0"/>
              <a:t>pogodzie. To może ich skutecznie zbić z tropu. Osoby </a:t>
            </a: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>z </a:t>
            </a:r>
            <a:r>
              <a:rPr lang="pl-PL" sz="2600" dirty="0"/>
              <a:t>autyzmem, z racji tego, że często nie zdają sobie sprawy z zagrożenia, mogą np. wybiec nagle na ulicę. A ponieważ często wyglądają zupełnie ” normalnie”, zareagujemy </a:t>
            </a: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>z </a:t>
            </a:r>
            <a:r>
              <a:rPr lang="pl-PL" sz="2600" dirty="0"/>
              <a:t>wiadomą </a:t>
            </a:r>
            <a:r>
              <a:rPr lang="pl-PL" sz="2600" dirty="0" smtClean="0"/>
              <a:t>złością.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648274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1" cy="792088"/>
          </a:xfrm>
        </p:spPr>
        <p:txBody>
          <a:bodyPr/>
          <a:lstStyle/>
          <a:p>
            <a:pPr algn="l"/>
            <a:r>
              <a:rPr lang="pl-PL" sz="3200" dirty="0">
                <a:solidFill>
                  <a:srgbClr val="FF0000"/>
                </a:solidFill>
              </a:rPr>
              <a:t>Jak postępować z dzieckiem z autyzmem?</a:t>
            </a:r>
            <a:endParaRPr lang="pl-PL" sz="3200" dirty="0"/>
          </a:p>
        </p:txBody>
      </p:sp>
      <p:sp>
        <p:nvSpPr>
          <p:cNvPr id="3" name="Prostokąt 2"/>
          <p:cNvSpPr/>
          <p:nvPr/>
        </p:nvSpPr>
        <p:spPr>
          <a:xfrm>
            <a:off x="251519" y="908720"/>
            <a:ext cx="878497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800" dirty="0" smtClean="0"/>
          </a:p>
          <a:p>
            <a:r>
              <a:rPr lang="pl-PL" sz="2800" dirty="0" smtClean="0"/>
              <a:t>Postępowanie </a:t>
            </a:r>
            <a:r>
              <a:rPr lang="pl-PL" sz="2800" dirty="0"/>
              <a:t>z takimi ludźmi to przede wszystkim cierpliwość i zrozumienie. Ciągłe edukowanie siebie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i </a:t>
            </a:r>
            <a:r>
              <a:rPr lang="pl-PL" sz="2800" dirty="0"/>
              <a:t>innych w rodzinie. Otwartość i tolerancja. Poznawanie swojego dziecka. Każdy człowiek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z </a:t>
            </a:r>
            <a:r>
              <a:rPr lang="pl-PL" sz="2800" dirty="0"/>
              <a:t>autyzmem ma inne potrzeby i zdolności, więc praca z nimi wygląda inaczej w każdym przypadku. Ważne są jednostajność i rutyna np. spożywanie posiłków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o </a:t>
            </a:r>
            <a:r>
              <a:rPr lang="pl-PL" sz="2800" dirty="0"/>
              <a:t>tej samej porze każdego dnia czy kąpiele. Dzieci szybko wpadają w gniew albo odczuwają silne lęki. Dlatego jednostajność jest ważna, żeby to zminimalizować.</a:t>
            </a:r>
          </a:p>
        </p:txBody>
      </p:sp>
    </p:spTree>
    <p:extLst>
      <p:ext uri="{BB962C8B-B14F-4D97-AF65-F5344CB8AC3E}">
        <p14:creationId xmlns:p14="http://schemas.microsoft.com/office/powerpoint/2010/main" val="760549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8024" y="116632"/>
            <a:ext cx="4248472" cy="6624736"/>
          </a:xfrm>
        </p:spPr>
        <p:txBody>
          <a:bodyPr/>
          <a:lstStyle/>
          <a:p>
            <a:pPr algn="l"/>
            <a:r>
              <a:rPr lang="pl-PL" sz="3600" dirty="0"/>
              <a:t>Według najnowszych danych statystycznych około 1,5 tysiąca urodzonych 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w </a:t>
            </a:r>
            <a:r>
              <a:rPr lang="pl-PL" sz="3600" dirty="0"/>
              <a:t>2015 roku 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w </a:t>
            </a:r>
            <a:r>
              <a:rPr lang="pl-PL" sz="3600" dirty="0"/>
              <a:t>Polsce dzieci uzyska diagnozę ze spektrum autyzmu.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451"/>
            <a:ext cx="4788024" cy="662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05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97315509"/>
              </p:ext>
            </p:extLst>
          </p:nvPr>
        </p:nvGraphicFramePr>
        <p:xfrm>
          <a:off x="-3852936" y="-387424"/>
          <a:ext cx="3456384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243408"/>
            <a:ext cx="9144000" cy="7101408"/>
          </a:xfrm>
        </p:spPr>
        <p:txBody>
          <a:bodyPr/>
          <a:lstStyle/>
          <a:p>
            <a:pPr marL="0" indent="0" algn="ctr">
              <a:buNone/>
            </a:pPr>
            <a:r>
              <a:rPr lang="pl-PL" sz="1800" dirty="0" smtClean="0"/>
              <a:t>       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„ Wyobraźmy sobie , że nagle pewnego dnia budzimy się i ś</a:t>
            </a:r>
            <a:r>
              <a:rPr lang="pl-PL" sz="3200" dirty="0"/>
              <a:t>w</a:t>
            </a:r>
            <a:r>
              <a:rPr lang="pl-PL" sz="3200" dirty="0" smtClean="0"/>
              <a:t>iat wygląda inaczej niż dotychczas: obrazy są przejaskrawione, pojawiają się wyłącznie kolory podstawowe albo jest ich nadmiar, cukier smakuje kwaśno, woda jest gorzka, dotyk nieprzyjemny, a dźwięki sprawiają nam ból. Okazuje się, że to nowe postrzeganie dotyczy tylko nas. Pozostali ludzie nie zauważają </a:t>
            </a:r>
            <a:r>
              <a:rPr lang="pl-PL" sz="3200" dirty="0"/>
              <a:t>ż</a:t>
            </a:r>
            <a:r>
              <a:rPr lang="pl-PL" sz="3200" dirty="0" smtClean="0"/>
              <a:t>adnych zmian. U nich postrzeganie odbywa się według powszechnie obowiązujących zasad. Jesteśmy sami, osamotnieni, nierzadko przerażeni . Tak właśnie może wyglądać świat dziecka </a:t>
            </a:r>
            <a:br>
              <a:rPr lang="pl-PL" sz="3200" dirty="0" smtClean="0"/>
            </a:br>
            <a:r>
              <a:rPr lang="pl-PL" sz="3200" dirty="0" smtClean="0"/>
              <a:t>z autyzmem”. </a:t>
            </a: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5070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88640"/>
            <a:ext cx="8964487" cy="792088"/>
          </a:xfrm>
        </p:spPr>
        <p:txBody>
          <a:bodyPr/>
          <a:lstStyle/>
          <a:p>
            <a:pPr algn="l"/>
            <a:r>
              <a:rPr lang="pl-PL" sz="4000" dirty="0" smtClean="0">
                <a:solidFill>
                  <a:srgbClr val="FF0000"/>
                </a:solidFill>
              </a:rPr>
              <a:t>Co to jest autyzm?</a:t>
            </a:r>
            <a:br>
              <a:rPr lang="pl-PL" sz="4000" dirty="0" smtClean="0">
                <a:solidFill>
                  <a:srgbClr val="FF0000"/>
                </a:solidFill>
              </a:rPr>
            </a:br>
            <a:r>
              <a:rPr lang="pl-PL" sz="3000" dirty="0" smtClean="0"/>
              <a:t>Termin „wczesny autyzm dziecięcy został wprowadzony w 1943r. Przez Leo </a:t>
            </a:r>
            <a:r>
              <a:rPr lang="pl-PL" sz="3000" dirty="0" err="1" smtClean="0"/>
              <a:t>Kannera</a:t>
            </a:r>
            <a:r>
              <a:rPr lang="pl-PL" sz="3000" dirty="0" smtClean="0"/>
              <a:t>. </a:t>
            </a:r>
            <a:br>
              <a:rPr lang="pl-PL" sz="3000" dirty="0" smtClean="0"/>
            </a:br>
            <a:r>
              <a:rPr lang="pl-PL" sz="3000" dirty="0" smtClean="0"/>
              <a:t>W tym samym czasie Hans Asperger opisał łagodniejszą postać autyzmu znaną później pod nazwą zespołu Aspergera. </a:t>
            </a:r>
            <a:br>
              <a:rPr lang="pl-PL" sz="3000" dirty="0" smtClean="0"/>
            </a:br>
            <a:r>
              <a:rPr lang="pl-PL" sz="3000" dirty="0" smtClean="0"/>
              <a:t>Spektrum zaburzeń autystycznych ASD obejmuje obecnie :</a:t>
            </a:r>
            <a:br>
              <a:rPr lang="pl-PL" sz="3000" dirty="0" smtClean="0"/>
            </a:br>
            <a:r>
              <a:rPr lang="pl-PL" sz="3000" dirty="0" smtClean="0"/>
              <a:t>-upośledzenie w zakresie komunikacji,</a:t>
            </a:r>
            <a:br>
              <a:rPr lang="pl-PL" sz="3000" dirty="0" smtClean="0"/>
            </a:br>
            <a:r>
              <a:rPr lang="pl-PL" sz="3000" dirty="0" smtClean="0"/>
              <a:t>-upośledzenie w zakresie współżycia społ.</a:t>
            </a:r>
            <a:br>
              <a:rPr lang="pl-PL" sz="3000" dirty="0" smtClean="0"/>
            </a:br>
            <a:r>
              <a:rPr lang="pl-PL" sz="3000" dirty="0" smtClean="0"/>
              <a:t>-występowanie stereotypowych wzorców </a:t>
            </a:r>
            <a:r>
              <a:rPr lang="pl-PL" sz="3000" dirty="0" err="1" smtClean="0"/>
              <a:t>zachowań</a:t>
            </a:r>
            <a:r>
              <a:rPr lang="pl-PL" sz="3000" dirty="0" smtClean="0"/>
              <a:t>. Autyzm jest zespołem zaburzeń rozwojowych ujawniających się w pierwszych trzech latach </a:t>
            </a:r>
            <a:r>
              <a:rPr lang="pl-PL" sz="3000" dirty="0"/>
              <a:t>ż</a:t>
            </a:r>
            <a:r>
              <a:rPr lang="pl-PL" sz="3000" dirty="0" smtClean="0"/>
              <a:t>ycia dziecka. 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289996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-396552" y="116633"/>
            <a:ext cx="9361040" cy="576064"/>
          </a:xfrm>
        </p:spPr>
        <p:txBody>
          <a:bodyPr/>
          <a:lstStyle/>
          <a:p>
            <a:r>
              <a:rPr lang="pl-PL" sz="4000" dirty="0">
                <a:solidFill>
                  <a:srgbClr val="FF0000"/>
                </a:solidFill>
              </a:rPr>
              <a:t>Co to jest </a:t>
            </a:r>
            <a:r>
              <a:rPr lang="pl-PL" sz="4000" dirty="0" smtClean="0">
                <a:solidFill>
                  <a:srgbClr val="FF0000"/>
                </a:solidFill>
              </a:rPr>
              <a:t>autyzm? </a:t>
            </a:r>
            <a:br>
              <a:rPr lang="pl-PL" sz="4000" dirty="0" smtClean="0">
                <a:solidFill>
                  <a:srgbClr val="FF0000"/>
                </a:solidFill>
              </a:rPr>
            </a:br>
            <a:r>
              <a:rPr lang="pl-PL" sz="2400" dirty="0" smtClean="0">
                <a:solidFill>
                  <a:schemeClr val="tx1"/>
                </a:solidFill>
              </a:rPr>
              <a:t>Autyzm- </a:t>
            </a:r>
            <a:r>
              <a:rPr lang="pl-PL" sz="2400" dirty="0">
                <a:solidFill>
                  <a:schemeClr val="tx1"/>
                </a:solidFill>
              </a:rPr>
              <a:t>jest to całościowe zaburzenie rozwoju, specyficzny rodzaj zachowani , złożony problem natury </a:t>
            </a:r>
            <a:r>
              <a:rPr lang="pl-PL" sz="2400" dirty="0" smtClean="0">
                <a:solidFill>
                  <a:schemeClr val="tx1"/>
                </a:solidFill>
              </a:rPr>
              <a:t>zdrowotnej. Do określenia osób, które wykazują część objawów autyzmu lekarze ożywają innych grup : syndrom Aspergera, syndrom </a:t>
            </a:r>
            <a:r>
              <a:rPr lang="pl-PL" sz="2400" dirty="0" err="1" smtClean="0">
                <a:solidFill>
                  <a:schemeClr val="tx1"/>
                </a:solidFill>
              </a:rPr>
              <a:t>Retta</a:t>
            </a:r>
            <a:r>
              <a:rPr lang="pl-PL" sz="2400" dirty="0" smtClean="0">
                <a:solidFill>
                  <a:schemeClr val="tx1"/>
                </a:solidFill>
              </a:rPr>
              <a:t>. Autyzm to zespół </a:t>
            </a:r>
            <a:r>
              <a:rPr lang="pl-PL" sz="2400" dirty="0" err="1" smtClean="0">
                <a:solidFill>
                  <a:schemeClr val="tx1"/>
                </a:solidFill>
              </a:rPr>
              <a:t>nitypowych</a:t>
            </a:r>
            <a:r>
              <a:rPr lang="pl-PL" sz="2400" dirty="0" smtClean="0">
                <a:solidFill>
                  <a:schemeClr val="tx1"/>
                </a:solidFill>
              </a:rPr>
              <a:t> </a:t>
            </a:r>
            <a:r>
              <a:rPr lang="pl-PL" sz="2400" dirty="0" err="1" smtClean="0">
                <a:solidFill>
                  <a:schemeClr val="tx1"/>
                </a:solidFill>
              </a:rPr>
              <a:t>zachowań</a:t>
            </a:r>
            <a:r>
              <a:rPr lang="pl-PL" sz="2400" dirty="0" smtClean="0">
                <a:solidFill>
                  <a:schemeClr val="tx1"/>
                </a:solidFill>
              </a:rPr>
              <a:t> dziecka możliwy do zdiagnozowania w oparciu o przeprowadzona diagnozę. Autyzmu nie da się zdiagnozować na podstawie przeswietlenia, badania krwi. Diagnoza autyzmu winna obejmować wizytę u lekarza specjalisty ( np. neurologa, psychiatry) oraz logopedy innych specjalistów, którzy zalecą rezonans magnetyczny, tomografie komputerowa i inne badania np. badanie poziomu siarczanów w organizmie. </a:t>
            </a:r>
            <a:br>
              <a:rPr lang="pl-PL" sz="2400" dirty="0" smtClean="0">
                <a:solidFill>
                  <a:schemeClr val="tx1"/>
                </a:solidFill>
              </a:rPr>
            </a:br>
            <a:r>
              <a:rPr lang="pl-PL" sz="2400" dirty="0" smtClean="0">
                <a:solidFill>
                  <a:schemeClr val="tx1"/>
                </a:solidFill>
              </a:rPr>
              <a:t>Często autyzmowi towarzyszą inne problemy zdrowotne np. alergie, zaburzenia pracy jelit ( </a:t>
            </a:r>
            <a:r>
              <a:rPr lang="pl-PL" sz="2400" dirty="0" err="1" smtClean="0">
                <a:solidFill>
                  <a:schemeClr val="tx1"/>
                </a:solidFill>
              </a:rPr>
              <a:t>bigunki</a:t>
            </a:r>
            <a:r>
              <a:rPr lang="pl-PL" sz="2400" dirty="0" smtClean="0">
                <a:solidFill>
                  <a:schemeClr val="tx1"/>
                </a:solidFill>
              </a:rPr>
              <a:t> lub zaparcia)</a:t>
            </a:r>
            <a:r>
              <a:rPr lang="pl-PL" sz="2400" dirty="0" smtClean="0">
                <a:solidFill>
                  <a:srgbClr val="FF0000"/>
                </a:solidFill>
              </a:rPr>
              <a:t/>
            </a:r>
            <a:br>
              <a:rPr lang="pl-PL" sz="2400" dirty="0" smtClean="0">
                <a:solidFill>
                  <a:srgbClr val="FF0000"/>
                </a:solidFill>
              </a:rPr>
            </a:b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1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80528" y="116632"/>
            <a:ext cx="8856983" cy="648072"/>
          </a:xfrm>
        </p:spPr>
        <p:txBody>
          <a:bodyPr/>
          <a:lstStyle/>
          <a:p>
            <a:pPr algn="l"/>
            <a:r>
              <a:rPr lang="pl-PL" sz="4000" dirty="0" smtClean="0">
                <a:solidFill>
                  <a:srgbClr val="FF0000"/>
                </a:solidFill>
              </a:rPr>
              <a:t>Przyczyna</a:t>
            </a:r>
            <a:br>
              <a:rPr lang="pl-PL" sz="4000" dirty="0" smtClean="0">
                <a:solidFill>
                  <a:srgbClr val="FF0000"/>
                </a:solidFill>
              </a:rPr>
            </a:br>
            <a:r>
              <a:rPr lang="pl-PL" sz="2800" dirty="0" err="1" smtClean="0"/>
              <a:t>Przyczyna</a:t>
            </a:r>
            <a:r>
              <a:rPr lang="pl-PL" sz="2800" dirty="0" smtClean="0"/>
              <a:t> występowania autyzmu nie została do końca zdiagnozowana. </a:t>
            </a:r>
            <a:r>
              <a:rPr lang="pl-PL" sz="2800" dirty="0"/>
              <a:t>W</a:t>
            </a:r>
            <a:r>
              <a:rPr lang="pl-PL" sz="2800" dirty="0" smtClean="0"/>
              <a:t>pływ na ujawnienie się tej choroby maja choroby matki przebyte </a:t>
            </a:r>
            <a:br>
              <a:rPr lang="pl-PL" sz="2800" dirty="0" smtClean="0"/>
            </a:br>
            <a:r>
              <a:rPr lang="pl-PL" sz="2800" dirty="0" smtClean="0"/>
              <a:t>w okresie ciąży:  cukrzyca, zatrucie ciążowe, przyjmowane leki.</a:t>
            </a:r>
            <a:br>
              <a:rPr lang="pl-PL" sz="2800" dirty="0" smtClean="0"/>
            </a:br>
            <a:r>
              <a:rPr lang="pl-PL" sz="2800" dirty="0" smtClean="0"/>
              <a:t>Znaczenie mają również:</a:t>
            </a:r>
            <a:br>
              <a:rPr lang="pl-PL" sz="2800" dirty="0" smtClean="0"/>
            </a:br>
            <a:r>
              <a:rPr lang="pl-PL" sz="2600" dirty="0" smtClean="0"/>
              <a:t>- skłonność rodzinna do występowania tego typu chorób,</a:t>
            </a:r>
            <a:br>
              <a:rPr lang="pl-PL" sz="2600" dirty="0" smtClean="0"/>
            </a:br>
            <a:r>
              <a:rPr lang="pl-PL" sz="2600" dirty="0" smtClean="0"/>
              <a:t>- wiek rodziców, </a:t>
            </a:r>
            <a:br>
              <a:rPr lang="pl-PL" sz="2600" dirty="0" smtClean="0"/>
            </a:br>
            <a:r>
              <a:rPr lang="pl-PL" sz="2600" dirty="0" smtClean="0"/>
              <a:t>- niedobory witamin, </a:t>
            </a:r>
            <a:br>
              <a:rPr lang="pl-PL" sz="2600" dirty="0" smtClean="0"/>
            </a:br>
            <a:r>
              <a:rPr lang="pl-PL" sz="2600" dirty="0" smtClean="0"/>
              <a:t>- płeć dziecka,</a:t>
            </a:r>
            <a:br>
              <a:rPr lang="pl-PL" sz="2600" dirty="0" smtClean="0"/>
            </a:br>
            <a:r>
              <a:rPr lang="pl-PL" sz="2600" dirty="0" smtClean="0"/>
              <a:t>- zawartość witaminy D w </a:t>
            </a:r>
            <a:r>
              <a:rPr lang="pl-PL" sz="2600" dirty="0" err="1" smtClean="0"/>
              <a:t>organiźmie</a:t>
            </a:r>
            <a:r>
              <a:rPr lang="pl-PL" sz="2600" dirty="0" smtClean="0"/>
              <a:t> </a:t>
            </a:r>
            <a:r>
              <a:rPr lang="pl-PL" sz="2600" dirty="0" smtClean="0"/>
              <a:t>matki oraz dziecka,</a:t>
            </a:r>
            <a:br>
              <a:rPr lang="pl-PL" sz="2600" dirty="0" smtClean="0"/>
            </a:br>
            <a:r>
              <a:rPr lang="pl-PL" sz="2600" dirty="0" smtClean="0"/>
              <a:t>- zawartość siarczanów w organizmie matki i dziecka,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360406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9505056" cy="720080"/>
          </a:xfrm>
        </p:spPr>
        <p:txBody>
          <a:bodyPr/>
          <a:lstStyle/>
          <a:p>
            <a:pPr algn="l"/>
            <a:r>
              <a:rPr lang="pl-PL" sz="3200" dirty="0" smtClean="0">
                <a:solidFill>
                  <a:srgbClr val="FF0000"/>
                </a:solidFill>
              </a:rPr>
              <a:t>Sygnały autyzmu występujące u małych dzieci.</a:t>
            </a:r>
            <a:r>
              <a:rPr lang="pl-PL" sz="3200" dirty="0">
                <a:solidFill>
                  <a:srgbClr val="FF0000"/>
                </a:solidFill>
              </a:rPr>
              <a:t/>
            </a:r>
            <a:br>
              <a:rPr lang="pl-PL" sz="3200" dirty="0">
                <a:solidFill>
                  <a:srgbClr val="FF0000"/>
                </a:solidFill>
              </a:rPr>
            </a:br>
            <a:r>
              <a:rPr lang="pl-PL" sz="2800" b="0" dirty="0">
                <a:solidFill>
                  <a:schemeClr val="tx1"/>
                </a:solidFill>
              </a:rPr>
              <a:t>-</a:t>
            </a:r>
            <a:r>
              <a:rPr lang="pl-PL" sz="2800" b="0" dirty="0" smtClean="0">
                <a:solidFill>
                  <a:schemeClr val="tx1"/>
                </a:solidFill>
              </a:rPr>
              <a:t> nagły płacz lub </a:t>
            </a:r>
            <a:r>
              <a:rPr lang="pl-PL" sz="2800" b="0" dirty="0">
                <a:solidFill>
                  <a:schemeClr val="tx1"/>
                </a:solidFill>
              </a:rPr>
              <a:t>ś</a:t>
            </a:r>
            <a:r>
              <a:rPr lang="pl-PL" sz="2800" b="0" dirty="0" smtClean="0">
                <a:solidFill>
                  <a:schemeClr val="tx1"/>
                </a:solidFill>
              </a:rPr>
              <a:t>miech,</a:t>
            </a:r>
            <a:br>
              <a:rPr lang="pl-PL" sz="2800" b="0" dirty="0" smtClean="0">
                <a:solidFill>
                  <a:schemeClr val="tx1"/>
                </a:solidFill>
              </a:rPr>
            </a:br>
            <a:r>
              <a:rPr lang="pl-PL" sz="2800" b="0" dirty="0" smtClean="0">
                <a:solidFill>
                  <a:schemeClr val="tx1"/>
                </a:solidFill>
              </a:rPr>
              <a:t>- niezwykłe przywiązanie do przedmiotów,</a:t>
            </a:r>
            <a:br>
              <a:rPr lang="pl-PL" sz="2800" b="0" dirty="0" smtClean="0">
                <a:solidFill>
                  <a:schemeClr val="tx1"/>
                </a:solidFill>
              </a:rPr>
            </a:br>
            <a:r>
              <a:rPr lang="pl-PL" sz="2800" b="0" dirty="0" smtClean="0">
                <a:solidFill>
                  <a:schemeClr val="tx1"/>
                </a:solidFill>
              </a:rPr>
              <a:t>- niestandardowa zabawa zabawkami ( np. układanie w rzędach),</a:t>
            </a:r>
            <a:br>
              <a:rPr lang="pl-PL" sz="2800" b="0" dirty="0" smtClean="0">
                <a:solidFill>
                  <a:schemeClr val="tx1"/>
                </a:solidFill>
              </a:rPr>
            </a:br>
            <a:r>
              <a:rPr lang="pl-PL" sz="2800" b="0" dirty="0" smtClean="0">
                <a:solidFill>
                  <a:schemeClr val="tx1"/>
                </a:solidFill>
              </a:rPr>
              <a:t>- nadmierna aktywność lub pasywność,</a:t>
            </a:r>
            <a:br>
              <a:rPr lang="pl-PL" sz="2800" b="0" dirty="0" smtClean="0">
                <a:solidFill>
                  <a:schemeClr val="tx1"/>
                </a:solidFill>
              </a:rPr>
            </a:br>
            <a:r>
              <a:rPr lang="pl-PL" sz="2800" b="0" dirty="0" smtClean="0">
                <a:solidFill>
                  <a:schemeClr val="tx1"/>
                </a:solidFill>
              </a:rPr>
              <a:t>- trudności w budowaniu relacji z innymi dziećmi,</a:t>
            </a:r>
            <a:br>
              <a:rPr lang="pl-PL" sz="2800" b="0" dirty="0" smtClean="0">
                <a:solidFill>
                  <a:schemeClr val="tx1"/>
                </a:solidFill>
              </a:rPr>
            </a:br>
            <a:r>
              <a:rPr lang="pl-PL" sz="2800" b="0" dirty="0" smtClean="0">
                <a:solidFill>
                  <a:schemeClr val="tx1"/>
                </a:solidFill>
              </a:rPr>
              <a:t>- nadwrażliwość lub </a:t>
            </a:r>
            <a:r>
              <a:rPr lang="pl-PL" sz="2800" b="0" dirty="0" err="1" smtClean="0">
                <a:solidFill>
                  <a:schemeClr val="tx1"/>
                </a:solidFill>
              </a:rPr>
              <a:t>podwrażliwość</a:t>
            </a:r>
            <a:r>
              <a:rPr lang="pl-PL" sz="2800" b="0" dirty="0" smtClean="0">
                <a:solidFill>
                  <a:schemeClr val="tx1"/>
                </a:solidFill>
              </a:rPr>
              <a:t> na bodźce wzrokowe, dźwiękowe ,</a:t>
            </a:r>
            <a:br>
              <a:rPr lang="pl-PL" sz="2800" b="0" dirty="0" smtClean="0">
                <a:solidFill>
                  <a:schemeClr val="tx1"/>
                </a:solidFill>
              </a:rPr>
            </a:br>
            <a:r>
              <a:rPr lang="pl-PL" sz="2800" b="0" dirty="0" smtClean="0">
                <a:solidFill>
                  <a:schemeClr val="tx1"/>
                </a:solidFill>
              </a:rPr>
              <a:t>- brak reakcji mimicznych np. radość w sytuacjach wesołych, smutek w smutnych,</a:t>
            </a:r>
            <a:br>
              <a:rPr lang="pl-PL" sz="2800" b="0" dirty="0" smtClean="0">
                <a:solidFill>
                  <a:schemeClr val="tx1"/>
                </a:solidFill>
              </a:rPr>
            </a:br>
            <a:r>
              <a:rPr lang="pl-PL" sz="2800" b="0" dirty="0" smtClean="0">
                <a:solidFill>
                  <a:schemeClr val="tx1"/>
                </a:solidFill>
              </a:rPr>
              <a:t>- brak mowy lub duże trudności z wymową,</a:t>
            </a:r>
            <a:br>
              <a:rPr lang="pl-PL" sz="2800" b="0" dirty="0" smtClean="0">
                <a:solidFill>
                  <a:schemeClr val="tx1"/>
                </a:solidFill>
              </a:rPr>
            </a:br>
            <a:r>
              <a:rPr lang="pl-PL" sz="2800" b="0" dirty="0" smtClean="0">
                <a:solidFill>
                  <a:schemeClr val="tx1"/>
                </a:solidFill>
              </a:rPr>
              <a:t>- bak akceptacji zmian,</a:t>
            </a:r>
            <a:br>
              <a:rPr lang="pl-PL" sz="2800" b="0" dirty="0" smtClean="0">
                <a:solidFill>
                  <a:schemeClr val="tx1"/>
                </a:solidFill>
              </a:rPr>
            </a:br>
            <a:r>
              <a:rPr lang="pl-PL" sz="2800" b="0" dirty="0" smtClean="0">
                <a:solidFill>
                  <a:schemeClr val="tx1"/>
                </a:solidFill>
              </a:rPr>
              <a:t>- nieświadomość zagrożeń,</a:t>
            </a:r>
            <a:br>
              <a:rPr lang="pl-PL" sz="2800" b="0" dirty="0" smtClean="0">
                <a:solidFill>
                  <a:schemeClr val="tx1"/>
                </a:solidFill>
              </a:rPr>
            </a:br>
            <a:r>
              <a:rPr lang="pl-PL" sz="2800" b="0" dirty="0" smtClean="0">
                <a:solidFill>
                  <a:schemeClr val="tx1"/>
                </a:solidFill>
              </a:rPr>
              <a:t>- brak reakcji na własne imię.</a:t>
            </a:r>
            <a:br>
              <a:rPr lang="pl-PL" sz="2800" b="0" dirty="0" smtClean="0">
                <a:solidFill>
                  <a:schemeClr val="tx1"/>
                </a:solidFill>
              </a:rPr>
            </a:br>
            <a:r>
              <a:rPr lang="pl-PL" sz="2800" b="0" dirty="0" smtClean="0">
                <a:solidFill>
                  <a:schemeClr val="tx1"/>
                </a:solidFill>
              </a:rPr>
              <a:t/>
            </a:r>
            <a:br>
              <a:rPr lang="pl-PL" sz="2800" b="0" dirty="0" smtClean="0">
                <a:solidFill>
                  <a:schemeClr val="tx1"/>
                </a:solidFill>
              </a:rPr>
            </a:br>
            <a:endParaRPr lang="pl-PL" sz="2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599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3642807" cy="1143000"/>
          </a:xfrm>
        </p:spPr>
        <p:txBody>
          <a:bodyPr/>
          <a:lstStyle/>
          <a:p>
            <a:endParaRPr lang="pl-PL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290" y="0"/>
            <a:ext cx="58030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801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576064"/>
          </a:xfrm>
        </p:spPr>
        <p:txBody>
          <a:bodyPr/>
          <a:lstStyle/>
          <a:p>
            <a:pPr algn="l"/>
            <a:r>
              <a:rPr lang="pl-PL" sz="4000" dirty="0" smtClean="0">
                <a:solidFill>
                  <a:srgbClr val="FF0000"/>
                </a:solidFill>
              </a:rPr>
              <a:t>Objawy autyzmu</a:t>
            </a:r>
            <a:br>
              <a:rPr lang="pl-PL" sz="4000" dirty="0" smtClean="0">
                <a:solidFill>
                  <a:srgbClr val="FF0000"/>
                </a:solidFill>
              </a:rPr>
            </a:br>
            <a:r>
              <a:rPr lang="pl-PL" sz="2800" dirty="0" smtClean="0"/>
              <a:t>U różnych dzieci objawy tej choroby mogą być różne i mogą występować w różnym nasileniu.</a:t>
            </a:r>
            <a:br>
              <a:rPr lang="pl-PL" sz="2800" dirty="0" smtClean="0"/>
            </a:br>
            <a:r>
              <a:rPr lang="pl-PL" sz="2800" dirty="0" smtClean="0">
                <a:solidFill>
                  <a:srgbClr val="FF0000"/>
                </a:solidFill>
              </a:rPr>
              <a:t>1. Myślenie- </a:t>
            </a:r>
            <a:r>
              <a:rPr lang="pl-PL" sz="2400" dirty="0" smtClean="0"/>
              <a:t>brak niezależnej zdolności rozumowania, brak umiejętności dostrzegania związku </a:t>
            </a:r>
            <a:r>
              <a:rPr lang="pl-PL" sz="2400" dirty="0"/>
              <a:t>m</a:t>
            </a:r>
            <a:r>
              <a:rPr lang="pl-PL" sz="2400" dirty="0" smtClean="0"/>
              <a:t>iędzy </a:t>
            </a:r>
            <a:r>
              <a:rPr lang="pl-PL" sz="2400" dirty="0" err="1" smtClean="0"/>
              <a:t>wyobraże-niem</a:t>
            </a:r>
            <a:r>
              <a:rPr lang="pl-PL" sz="2400" dirty="0" smtClean="0"/>
              <a:t> i zdarzeniem, występowanie problemów ze zrozumie-</a:t>
            </a:r>
            <a:r>
              <a:rPr lang="pl-PL" sz="2400" dirty="0" err="1" smtClean="0"/>
              <a:t>niem</a:t>
            </a:r>
            <a:r>
              <a:rPr lang="pl-PL" sz="2400" dirty="0" smtClean="0"/>
              <a:t> co się dzieje wokół nich i czego się od nich oczekuje, towarzyszący im niepokój jest reakcją na niepewność.</a:t>
            </a:r>
            <a:br>
              <a:rPr lang="pl-PL" sz="2400" dirty="0" smtClean="0"/>
            </a:br>
            <a:r>
              <a:rPr lang="pl-PL" sz="2400" dirty="0" smtClean="0">
                <a:solidFill>
                  <a:srgbClr val="FF0000"/>
                </a:solidFill>
              </a:rPr>
              <a:t>2. Nadmierne koncentrowanie się na szczegółach, </a:t>
            </a:r>
            <a:br>
              <a:rPr lang="pl-PL" sz="2400" dirty="0" smtClean="0">
                <a:solidFill>
                  <a:srgbClr val="FF0000"/>
                </a:solidFill>
              </a:rPr>
            </a:br>
            <a:r>
              <a:rPr lang="pl-PL" sz="2400" dirty="0" smtClean="0">
                <a:solidFill>
                  <a:srgbClr val="FF0000"/>
                </a:solidFill>
              </a:rPr>
              <a:t>z ograniczoną zdolnością do uznawania pierwszeństwa któregoś z detali. </a:t>
            </a:r>
            <a:r>
              <a:rPr lang="pl-PL" sz="2400" dirty="0" smtClean="0"/>
              <a:t>Dotyczy to szczegółów wzrokowych, słuchowych.</a:t>
            </a:r>
            <a:br>
              <a:rPr lang="pl-PL" sz="2400" dirty="0" smtClean="0"/>
            </a:br>
            <a:r>
              <a:rPr lang="pl-PL" sz="2400" dirty="0" smtClean="0">
                <a:solidFill>
                  <a:srgbClr val="FF0000"/>
                </a:solidFill>
              </a:rPr>
              <a:t>3. Rozproszenie uwagi-</a:t>
            </a:r>
            <a:r>
              <a:rPr lang="pl-PL" sz="2400" dirty="0" smtClean="0"/>
              <a:t> trudności z uwaga dowolna, koncentrują się na tym, co je interesuje.</a:t>
            </a:r>
            <a:br>
              <a:rPr lang="pl-PL" sz="2400" dirty="0" smtClean="0"/>
            </a:br>
            <a:r>
              <a:rPr lang="pl-PL" sz="2400" dirty="0" smtClean="0">
                <a:solidFill>
                  <a:srgbClr val="FF0000"/>
                </a:solidFill>
              </a:rPr>
              <a:t>4. Konkretne myślenie- </a:t>
            </a:r>
            <a:r>
              <a:rPr lang="pl-PL" sz="2400" dirty="0" smtClean="0"/>
              <a:t>dzieci te maja problemy </a:t>
            </a:r>
            <a:br>
              <a:rPr lang="pl-PL" sz="2400" dirty="0" smtClean="0"/>
            </a:br>
            <a:r>
              <a:rPr lang="pl-PL" sz="2400" dirty="0" smtClean="0"/>
              <a:t>z myśleniem symbolicznym, abstrakcyjnym.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04952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07504" y="836714"/>
            <a:ext cx="9036496" cy="6021286"/>
          </a:xfrm>
        </p:spPr>
        <p:txBody>
          <a:bodyPr/>
          <a:lstStyle/>
          <a:p>
            <a:r>
              <a:rPr lang="pl-PL" sz="2400" dirty="0" smtClean="0">
                <a:solidFill>
                  <a:srgbClr val="FF0000"/>
                </a:solidFill>
              </a:rPr>
              <a:t>5. Problem z łączeniem faktów.</a:t>
            </a:r>
            <a:br>
              <a:rPr lang="pl-PL" sz="2400" dirty="0" smtClean="0">
                <a:solidFill>
                  <a:srgbClr val="FF0000"/>
                </a:solidFill>
              </a:rPr>
            </a:br>
            <a:r>
              <a:rPr lang="pl-PL" sz="2400" dirty="0" smtClean="0">
                <a:solidFill>
                  <a:srgbClr val="FF0000"/>
                </a:solidFill>
              </a:rPr>
              <a:t>6. Problem z zachowaniem kolejności działań.</a:t>
            </a:r>
            <a:br>
              <a:rPr lang="pl-PL" sz="2400" dirty="0" smtClean="0">
                <a:solidFill>
                  <a:srgbClr val="FF0000"/>
                </a:solidFill>
              </a:rPr>
            </a:br>
            <a:r>
              <a:rPr lang="pl-PL" sz="2400" dirty="0" smtClean="0">
                <a:solidFill>
                  <a:srgbClr val="FF0000"/>
                </a:solidFill>
              </a:rPr>
              <a:t>7. Problem z przeniesieniem doświadczeń na inne sytuacje.</a:t>
            </a:r>
            <a:br>
              <a:rPr lang="pl-PL" sz="2400" dirty="0" smtClean="0">
                <a:solidFill>
                  <a:srgbClr val="FF0000"/>
                </a:solidFill>
              </a:rPr>
            </a:br>
            <a:r>
              <a:rPr lang="pl-PL" sz="2400" dirty="0" smtClean="0">
                <a:solidFill>
                  <a:srgbClr val="FF0000"/>
                </a:solidFill>
              </a:rPr>
              <a:t>8. Trudności ze zrozumieniem </a:t>
            </a:r>
            <a:r>
              <a:rPr lang="pl-PL" sz="2400" dirty="0">
                <a:solidFill>
                  <a:srgbClr val="FF0000"/>
                </a:solidFill>
              </a:rPr>
              <a:t>ś</a:t>
            </a:r>
            <a:r>
              <a:rPr lang="pl-PL" sz="2400" dirty="0" smtClean="0">
                <a:solidFill>
                  <a:srgbClr val="FF0000"/>
                </a:solidFill>
              </a:rPr>
              <a:t>wiata z perspektywy drugiej osoby </a:t>
            </a:r>
            <a:r>
              <a:rPr lang="pl-PL" sz="2400" dirty="0" smtClean="0"/>
              <a:t>co uniemożliwia im przewidzenie i zrozumienie motywów działań innych ludzi.</a:t>
            </a:r>
            <a:br>
              <a:rPr lang="pl-PL" sz="2400" dirty="0" smtClean="0"/>
            </a:br>
            <a:r>
              <a:rPr lang="pl-PL" sz="2400" dirty="0" smtClean="0">
                <a:solidFill>
                  <a:srgbClr val="FF0000"/>
                </a:solidFill>
              </a:rPr>
              <a:t>9.Kłopoty z panowaniem nad swoimi emocjami- </a:t>
            </a:r>
            <a:r>
              <a:rPr lang="pl-PL" sz="2400" dirty="0" smtClean="0"/>
              <a:t>nagły płacz, wybuchy słowne, agresja , skłonność do tracenia kontroli nad swoim zachowaniem, często pojawiające się problemy ze snem.</a:t>
            </a:r>
            <a:br>
              <a:rPr lang="pl-PL" sz="2400" dirty="0" smtClean="0"/>
            </a:br>
            <a:r>
              <a:rPr lang="pl-PL" sz="2400" dirty="0" smtClean="0">
                <a:solidFill>
                  <a:srgbClr val="FF0000"/>
                </a:solidFill>
              </a:rPr>
              <a:t>10. Występowanie czynności powtarzalnych </a:t>
            </a:r>
            <a:r>
              <a:rPr lang="pl-PL" sz="2400" dirty="0" smtClean="0"/>
              <a:t>( stereotypów) – często długie godziny spędzają na powtarzaniu np. rysowania jednego wzoru, inne to chodzenie w kółko, miętolenie chustki</a:t>
            </a:r>
            <a:r>
              <a:rPr lang="pl-PL" sz="2400" dirty="0" smtClean="0"/>
              <a:t>.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Dzieci te wymagają wręcz aby otoczenie było niezmienne gdyż nawet drobna zmiana może wytrącić je z równowagi. Często też mają problemy z jedzeniem – słaby apetyt, powtarzalność potraw, które jedzą.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827583" y="116633"/>
            <a:ext cx="7165349" cy="720080"/>
          </a:xfrm>
        </p:spPr>
        <p:txBody>
          <a:bodyPr/>
          <a:lstStyle/>
          <a:p>
            <a:r>
              <a:rPr lang="pl-PL" sz="4000" dirty="0">
                <a:solidFill>
                  <a:srgbClr val="FF0000"/>
                </a:solidFill>
              </a:rPr>
              <a:t>Objawy autyzmu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4118564957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1615</TotalTime>
  <Words>81</Words>
  <Application>Microsoft Office PowerPoint</Application>
  <PresentationFormat>Pokaz na ekranie (4:3)</PresentationFormat>
  <Paragraphs>15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Georgia</vt:lpstr>
      <vt:lpstr>Trebuchet MS</vt:lpstr>
      <vt:lpstr>Aerodynamiczny</vt:lpstr>
      <vt:lpstr>Oswoić autyzm            Przygotowała: Ewa Marchlewska  2018rok</vt:lpstr>
      <vt:lpstr>         „ Wyobraźmy sobie , że nagle pewnego dnia budzimy się i świat wygląda inaczej niż dotychczas: obrazy są przejaskrawione, pojawiają się wyłącznie kolory podstawowe albo jest ich nadmiar, cukier smakuje kwaśno, woda jest gorzka, dotyk nieprzyjemny, a dźwięki sprawiają nam ból. Okazuje się, że to nowe postrzeganie dotyczy tylko nas. Pozostali ludzie nie zauważają żadnych zmian. U nich postrzeganie odbywa się według powszechnie obowiązujących zasad. Jesteśmy sami, osamotnieni, nierzadko przerażeni . Tak właśnie może wyglądać świat dziecka  z autyzmem”.  </vt:lpstr>
      <vt:lpstr>Co to jest autyzm? Termin „wczesny autyzm dziecięcy został wprowadzony w 1943r. Przez Leo Kannera.  W tym samym czasie Hans Asperger opisał łagodniejszą postać autyzmu znaną później pod nazwą zespołu Aspergera.  Spektrum zaburzeń autystycznych ASD obejmuje obecnie : -upośledzenie w zakresie komunikacji, -upośledzenie w zakresie współżycia społ. -występowanie stereotypowych wzorców zachowań. Autyzm jest zespołem zaburzeń rozwojowych ujawniających się w pierwszych trzech latach życia dziecka. </vt:lpstr>
      <vt:lpstr>Co to jest autyzm?  Autyzm- jest to całościowe zaburzenie rozwoju, specyficzny rodzaj zachowani , złożony problem natury zdrowotnej. Do określenia osób, które wykazują część objawów autyzmu lekarze ożywają innych grup : syndrom Aspergera, syndrom Retta. Autyzm to zespół nitypowych zachowań dziecka możliwy do zdiagnozowania w oparciu o przeprowadzona diagnozę. Autyzmu nie da się zdiagnozować na podstawie przeswietlenia, badania krwi. Diagnoza autyzmu winna obejmować wizytę u lekarza specjalisty ( np. neurologa, psychiatry) oraz logopedy innych specjalistów, którzy zalecą rezonans magnetyczny, tomografie komputerowa i inne badania np. badanie poziomu siarczanów w organizmie.  Często autyzmowi towarzyszą inne problemy zdrowotne np. alergie, zaburzenia pracy jelit ( bigunki lub zaparcia) </vt:lpstr>
      <vt:lpstr>Przyczyna Przyczyna występowania autyzmu nie została do końca zdiagnozowana. Wpływ na ujawnienie się tej choroby maja choroby matki przebyte  w okresie ciąży:  cukrzyca, zatrucie ciążowe, przyjmowane leki. Znaczenie mają również: - skłonność rodzinna do występowania tego typu chorób, - wiek rodziców,  - niedobory witamin,  - płeć dziecka, - zawartość witaminy D w organiźmie matki oraz dziecka, - zawartość siarczanów w organizmie matki i dziecka,</vt:lpstr>
      <vt:lpstr>Sygnały autyzmu występujące u małych dzieci. - nagły płacz lub śmiech, - niezwykłe przywiązanie do przedmiotów, - niestandardowa zabawa zabawkami ( np. układanie w rzędach), - nadmierna aktywność lub pasywność, - trudności w budowaniu relacji z innymi dziećmi, - nadwrażliwość lub podwrażliwość na bodźce wzrokowe, dźwiękowe , - brak reakcji mimicznych np. radość w sytuacjach wesołych, smutek w smutnych, - brak mowy lub duże trudności z wymową, - bak akceptacji zmian, - nieświadomość zagrożeń, - brak reakcji na własne imię.  </vt:lpstr>
      <vt:lpstr>Prezentacja programu PowerPoint</vt:lpstr>
      <vt:lpstr>Objawy autyzmu U różnych dzieci objawy tej choroby mogą być różne i mogą występować w różnym nasileniu. 1. Myślenie- brak niezależnej zdolności rozumowania, brak umiejętności dostrzegania związku między wyobraże-niem i zdarzeniem, występowanie problemów ze zrozumie-niem co się dzieje wokół nich i czego się od nich oczekuje, towarzyszący im niepokój jest reakcją na niepewność. 2. Nadmierne koncentrowanie się na szczegółach,  z ograniczoną zdolnością do uznawania pierwszeństwa któregoś z detali. Dotyczy to szczegółów wzrokowych, słuchowych. 3. Rozproszenie uwagi- trudności z uwaga dowolna, koncentrują się na tym, co je interesuje. 4. Konkretne myślenie- dzieci te maja problemy  z myśleniem symbolicznym, abstrakcyjnym.</vt:lpstr>
      <vt:lpstr>Objawy autyzmu</vt:lpstr>
      <vt:lpstr>Prezentacja programu PowerPoint</vt:lpstr>
      <vt:lpstr>Jak postępować z dzieckiem z autyzmem?</vt:lpstr>
      <vt:lpstr>Jak postępować z dzieckiem z autyzmem?</vt:lpstr>
      <vt:lpstr>Według najnowszych danych statystycznych około 1,5 tysiąca urodzonych  w 2015 roku  w Polsce dzieci uzyska diagnozę ze spektrum autyzmu.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ORGANIZACJA  PRACY PRZEDSZKOLA</dc:title>
  <dc:creator>p7</dc:creator>
  <cp:lastModifiedBy>Przedszkole 7</cp:lastModifiedBy>
  <cp:revision>131</cp:revision>
  <dcterms:created xsi:type="dcterms:W3CDTF">2015-06-23T09:35:16Z</dcterms:created>
  <dcterms:modified xsi:type="dcterms:W3CDTF">2018-03-15T10:07:36Z</dcterms:modified>
</cp:coreProperties>
</file>